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50" r:id="rId2"/>
    <p:sldId id="703" r:id="rId3"/>
    <p:sldId id="665" r:id="rId4"/>
    <p:sldId id="666" r:id="rId5"/>
    <p:sldId id="682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0" autoAdjust="0"/>
    <p:restoredTop sz="87350" autoAdjust="0"/>
  </p:normalViewPr>
  <p:slideViewPr>
    <p:cSldViewPr snapToGrid="0" snapToObjects="1">
      <p:cViewPr varScale="1">
        <p:scale>
          <a:sx n="114" d="100"/>
          <a:sy n="114" d="100"/>
        </p:scale>
        <p:origin x="2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9/15/20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zoom.us/j/94816252792" TargetMode="External"/><Relationship Id="rId2" Type="http://schemas.openxmlformats.org/officeDocument/2006/relationships/hyperlink" Target="https://github.com/tsung-wei-huang/cs1410-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tah.zoom.us/j/9907052193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7: Control Statements – Part IV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cpphtp7LOV_04slides_Page_34.png">
            <a:extLst>
              <a:ext uri="{FF2B5EF4-FFF2-40B4-BE49-F238E27FC236}">
                <a16:creationId xmlns:a16="http://schemas.microsoft.com/office/drawing/2014/main" id="{E99DC026-39F6-3949-AB5A-843E3E6F4F0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670"/>
          <a:stretch/>
        </p:blipFill>
        <p:spPr bwMode="auto">
          <a:xfrm>
            <a:off x="323528" y="1052736"/>
            <a:ext cx="8295332" cy="510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05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pphtp7LOV_04slides_Page_35.png">
            <a:extLst>
              <a:ext uri="{FF2B5EF4-FFF2-40B4-BE49-F238E27FC236}">
                <a16:creationId xmlns:a16="http://schemas.microsoft.com/office/drawing/2014/main" id="{C323584A-0890-2D42-9815-D715D026C59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684" b="59434"/>
          <a:stretch/>
        </p:blipFill>
        <p:spPr bwMode="auto">
          <a:xfrm>
            <a:off x="-3135" y="1628801"/>
            <a:ext cx="8813800" cy="270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52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consists of a series of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case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labels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an optional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default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compares the value of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controlling expression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with each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label.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match occurs, the program executes the statements for that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Listing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 consecutively with no statements between them enables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 to perform the same set of statements.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causes program control to proceed with the first statement after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" descr="cpphtp7LOV_04slides_Page_33.png">
            <a:extLst>
              <a:ext uri="{FF2B5EF4-FFF2-40B4-BE49-F238E27FC236}">
                <a16:creationId xmlns:a16="http://schemas.microsoft.com/office/drawing/2014/main" id="{69DFF1D0-BD30-C24F-B389-C1142DDE35F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21006" r="36228" b="59155"/>
          <a:stretch/>
        </p:blipFill>
        <p:spPr bwMode="auto">
          <a:xfrm>
            <a:off x="3464441" y="5515011"/>
            <a:ext cx="525658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can have multiple statements.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selection statement does not require braces around multiple statements in each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Without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statements, the statements for that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subsequent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TW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are all executed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when a match occurs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Until a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or the end of the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is encountered.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Referred to as “falling through” to the subsequent 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If no match occurs between the controlling expression’s value and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label, the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case executes.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does not contain a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case, program control continues with the first statement after the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when no match occurs </a:t>
            </a:r>
          </a:p>
          <a:p>
            <a:endParaRPr lang="zh-TW" altLang="en-US" sz="2800" dirty="0"/>
          </a:p>
        </p:txBody>
      </p:sp>
      <p:pic>
        <p:nvPicPr>
          <p:cNvPr id="8" name="Picture 1" descr="cpphtp7LOV_04slides_Page_34.png">
            <a:extLst>
              <a:ext uri="{FF2B5EF4-FFF2-40B4-BE49-F238E27FC236}">
                <a16:creationId xmlns:a16="http://schemas.microsoft.com/office/drawing/2014/main" id="{429864F6-8FC0-7C48-B028-CC1DC46BD9A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t="40189" r="36556" b="27660"/>
          <a:stretch/>
        </p:blipFill>
        <p:spPr bwMode="auto">
          <a:xfrm>
            <a:off x="2339752" y="4848344"/>
            <a:ext cx="4608512" cy="187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19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2BEBA3C-7474-D045-8D48-21D9F6B1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456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cin.get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reads one character from the keyboard.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character is stored as a “number” in the computer according to its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ASCII code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Normally, characters are stored in variables of type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char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 however, characters can be stored in any integer data type.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Can treat a character either as an integer or as a character, depending on its use. For example: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"The character ("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'a'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") has the value "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  &lt;&lt; </a:t>
            </a:r>
            <a:r>
              <a:rPr lang="en-US" altLang="zh-TW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static_cast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&lt; </a:t>
            </a:r>
            <a:r>
              <a:rPr lang="en-US" altLang="zh-TW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&gt; ( </a:t>
            </a:r>
            <a:r>
              <a:rPr lang="en-US" altLang="zh-TW" sz="1800" dirty="0">
                <a:solidFill>
                  <a:srgbClr val="128AFF"/>
                </a:solidFill>
                <a:latin typeface="Lucida Console" panose="020B0609040504020204" pitchFamily="49" charset="0"/>
              </a:rPr>
              <a:t>'a'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) &lt;&lt; </a:t>
            </a:r>
            <a:r>
              <a:rPr lang="en-US" altLang="zh-TW" sz="1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endl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ts val="600"/>
              </a:spcBef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prints the character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its integer value as follows: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The character (a) has the value 97</a:t>
            </a:r>
          </a:p>
        </p:txBody>
      </p:sp>
    </p:spTree>
    <p:extLst>
      <p:ext uri="{BB962C8B-B14F-4D97-AF65-F5344CB8AC3E}">
        <p14:creationId xmlns:p14="http://schemas.microsoft.com/office/powerpoint/2010/main" val="241175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FDC4-6367-2443-88DF-1ECB7C3F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ACC78-703D-6643-A26C-70352012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CADFC-77C8-514C-A74A-591325DA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CD3EF303-5DD3-1A4D-A1F2-EEFAF6CA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7133"/>
            <a:ext cx="8250441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FB98-3A52-1242-88F9-FA268112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F9095-9BC2-4C4E-96DC-CA91492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07C3-00D2-BA4B-9FD6-83BE4CF7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You cannot type the value –1 as the sentinel value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(ASCII code is 0~255)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stands for “end-of-file”. Commonly used as a sentinel value for characters.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is a symbolic integer constant defined 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&lt;iostream&gt;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header file.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EOF 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has type int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keystroke combinations for entering 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end-of-file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are system dependent.</a:t>
            </a: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Windows: Ctrl-Z ;  UNIX: Ctrl-D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1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300DF-BC2A-4F49-AEDD-4483B094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B3EC6B-6342-E149-AF87-6080CAD7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95910-0950-B144-AC3C-2AC64B4A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23867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To have the program read the characters, we must send them to the computer by pressing the </a:t>
            </a:r>
            <a:r>
              <a:rPr lang="en-US" altLang="zh-TW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Enter key.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places a newline character in the input after the character we wish to process.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Often, this newline character must be specially processed.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cin.get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can ignore the newline character automatically</a:t>
            </a:r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Some functions can do this, but some functions cannot.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7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AB460-7BC5-3848-92B4-23B04DF3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0F121-CFFF-2640-A983-A5B3233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09F09-1F67-8D49-9BD2-8791EE89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break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when executed in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causes immediate exit from that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 execution continues with the next statement.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 uses of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are to escape early from a loop or to skip the remainder of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6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7A45-6649-E948-A582-9A0349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208D0-37E1-774F-A1F3-9F9BA05F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5" name="Picture 1" descr="cpphtp7LOV_04slides_Page_49.png">
            <a:extLst>
              <a:ext uri="{FF2B5EF4-FFF2-40B4-BE49-F238E27FC236}">
                <a16:creationId xmlns:a16="http://schemas.microsoft.com/office/drawing/2014/main" id="{81AC5A87-975E-D143-96C2-5D8B0E5AB10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6" r="19684" b="15826"/>
          <a:stretch/>
        </p:blipFill>
        <p:spPr bwMode="auto">
          <a:xfrm>
            <a:off x="827584" y="1268760"/>
            <a:ext cx="7392640" cy="452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30200-EA39-FD43-9F0C-6B3C754DD6B1}"/>
              </a:ext>
            </a:extLst>
          </p:cNvPr>
          <p:cNvSpPr/>
          <p:nvPr/>
        </p:nvSpPr>
        <p:spPr>
          <a:xfrm>
            <a:off x="1504059" y="1435693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8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8CA3-79E0-C04E-85B3-FF41C4E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D923C-3CAA-9246-AB06-E5558F58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2C9A-180A-694F-8FE7-CDA45500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404754"/>
          </a:xfrm>
        </p:spPr>
        <p:txBody>
          <a:bodyPr/>
          <a:lstStyle/>
          <a:p>
            <a:r>
              <a:rPr lang="en-US" dirty="0"/>
              <a:t>LAB will go virtual starting this Friday</a:t>
            </a:r>
          </a:p>
          <a:p>
            <a:pPr lvl="1"/>
            <a:r>
              <a:rPr lang="en-US" dirty="0"/>
              <a:t>Potential exposure by Department of Public Health</a:t>
            </a:r>
          </a:p>
          <a:p>
            <a:pPr lvl="1"/>
            <a:r>
              <a:rPr lang="en-US" dirty="0"/>
              <a:t>Will resume to physical lab when situations got resolved</a:t>
            </a:r>
          </a:p>
          <a:p>
            <a:r>
              <a:rPr lang="en-US" dirty="0"/>
              <a:t>Please log into the TA’s zoom links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https://github.com/tsung-wei-huang/cs1410-40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three sections: Dian-</a:t>
            </a:r>
            <a:r>
              <a:rPr lang="en-US" dirty="0" err="1"/>
              <a:t>Lun</a:t>
            </a:r>
            <a:r>
              <a:rPr lang="en-US" dirty="0"/>
              <a:t> Lin</a:t>
            </a:r>
          </a:p>
          <a:p>
            <a:pPr lvl="2"/>
            <a:r>
              <a:rPr lang="en-US" dirty="0">
                <a:hlinkClick r:id="rId3"/>
              </a:rPr>
              <a:t>https://utah.zoom.us/j/94816252792</a:t>
            </a:r>
            <a:endParaRPr lang="en-US" dirty="0"/>
          </a:p>
          <a:p>
            <a:pPr lvl="1"/>
            <a:r>
              <a:rPr lang="en-US" dirty="0"/>
              <a:t>Second two sections: Yasin Zamani</a:t>
            </a:r>
          </a:p>
          <a:p>
            <a:pPr lvl="2"/>
            <a:r>
              <a:rPr lang="en-US" u="sng" dirty="0">
                <a:hlinkClick r:id="rId4"/>
              </a:rPr>
              <a:t>https://utah.zoom.us/j/99070521933</a:t>
            </a:r>
            <a:endParaRPr lang="en-US" u="sng" dirty="0"/>
          </a:p>
          <a:p>
            <a:r>
              <a:rPr lang="en-US" dirty="0"/>
              <a:t>TA released office hours at zoom</a:t>
            </a:r>
          </a:p>
          <a:p>
            <a:pPr lvl="1"/>
            <a:r>
              <a:rPr lang="en-US" dirty="0"/>
              <a:t>Dian-</a:t>
            </a:r>
            <a:r>
              <a:rPr lang="en-US" dirty="0" err="1"/>
              <a:t>Lun</a:t>
            </a:r>
            <a:r>
              <a:rPr lang="en-US" dirty="0"/>
              <a:t>: 12-1 PM every Thursday</a:t>
            </a:r>
          </a:p>
          <a:p>
            <a:pPr lvl="1"/>
            <a:r>
              <a:rPr lang="en-US" dirty="0"/>
              <a:t>Yasin: 2-3 PM every Monday</a:t>
            </a:r>
          </a:p>
        </p:txBody>
      </p:sp>
    </p:spTree>
    <p:extLst>
      <p:ext uri="{BB962C8B-B14F-4D97-AF65-F5344CB8AC3E}">
        <p14:creationId xmlns:p14="http://schemas.microsoft.com/office/powerpoint/2010/main" val="101458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5863C-E5F6-8B45-B2EB-71CCFBCD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continue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 statement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skips the remaining statements in its body and proceeds with the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next iteration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loop.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executed in a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do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statements, the loop-continuation test evaluates immediately after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executes.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statement, the increment expression executes, then the loop-continuation test evaluates.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4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74161-E324-1B43-8D41-6A09BF4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228CD-EAF1-E943-9ECA-D4DDFC13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 statements</a:t>
            </a:r>
          </a:p>
        </p:txBody>
      </p:sp>
      <p:pic>
        <p:nvPicPr>
          <p:cNvPr id="7" name="Picture 1" descr="cpphtp7LOV_04slides_Page_50.png">
            <a:extLst>
              <a:ext uri="{FF2B5EF4-FFF2-40B4-BE49-F238E27FC236}">
                <a16:creationId xmlns:a16="http://schemas.microsoft.com/office/drawing/2014/main" id="{45E9C4E8-BF42-9F43-87C2-89191C7C5C1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185" r="19684" b="23872"/>
          <a:stretch/>
        </p:blipFill>
        <p:spPr bwMode="auto">
          <a:xfrm>
            <a:off x="539552" y="1547296"/>
            <a:ext cx="7971358" cy="438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BEC742-B4ED-744E-A2C2-2601000FF22D}"/>
              </a:ext>
            </a:extLst>
          </p:cNvPr>
          <p:cNvSpPr/>
          <p:nvPr/>
        </p:nvSpPr>
        <p:spPr>
          <a:xfrm>
            <a:off x="1316052" y="1751888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CEA6-371D-E04C-AFD7-3B4F4730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10A60-91F6-FF4A-9BDE-B344BDCD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in Infinite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14089-7A1D-7C41-ADEF-E82A879E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helpful when the termination condition is generated inside the loop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while (1) {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	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 a * b;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if (</a:t>
            </a:r>
            <a:r>
              <a:rPr lang="en-US" altLang="zh-TW" sz="2000" dirty="0" err="1">
                <a:latin typeface="Lucida Console" panose="020B0609040504020204" pitchFamily="49" charset="0"/>
              </a:rPr>
              <a:t>ans</a:t>
            </a:r>
            <a:r>
              <a:rPr lang="en-US" altLang="zh-TW" sz="2000" dirty="0">
                <a:latin typeface="Lucida Console" panose="020B0609040504020204" pitchFamily="49" charset="0"/>
              </a:rPr>
              <a:t> == 0) break;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   ......</a:t>
            </a:r>
          </a:p>
          <a:p>
            <a:pPr>
              <a:buNone/>
            </a:pPr>
            <a:r>
              <a:rPr lang="en-US" altLang="zh-TW" sz="2000" dirty="0">
                <a:latin typeface="Lucida Console" panose="020B0609040504020204" pitchFamily="49" charset="0"/>
              </a:rPr>
              <a:t>	  }</a:t>
            </a:r>
            <a:endParaRPr lang="en-US" altLang="zh-TW" sz="2000" i="1" dirty="0">
              <a:solidFill>
                <a:srgbClr val="000000"/>
              </a:solidFill>
              <a:latin typeface="AGaramond" pitchFamily="50" charset="0"/>
            </a:endParaRP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Should be used with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terminate the loop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Make sure the condition will eventually become TRUE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sentinel-controlled loop can be used instead, use it !!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Infinite loops are not easy to debug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C50666CA-90CD-F947-BF45-FD14DFEA8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6875" y="2283444"/>
            <a:ext cx="9906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BDF02745-B4C4-874E-9FA9-F178D8D9E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675" y="2207244"/>
            <a:ext cx="2576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1 (non-zero value)</a:t>
            </a:r>
          </a:p>
          <a:p>
            <a:pPr eaLnBrk="1" hangingPunct="1"/>
            <a:r>
              <a:rPr lang="en-US" altLang="zh-TW" sz="2000" dirty="0">
                <a:solidFill>
                  <a:srgbClr val="0000FF"/>
                </a:solidFill>
                <a:ea typeface="新細明體" panose="02020500000000000000" pitchFamily="18" charset="-120"/>
                <a:cs typeface="AGaramond" pitchFamily="50" charset="0"/>
              </a:rPr>
              <a:t>means always TRUE</a:t>
            </a:r>
          </a:p>
        </p:txBody>
      </p:sp>
    </p:spTree>
    <p:extLst>
      <p:ext uri="{BB962C8B-B14F-4D97-AF65-F5344CB8AC3E}">
        <p14:creationId xmlns:p14="http://schemas.microsoft.com/office/powerpoint/2010/main" val="8533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statement</a:t>
            </a:r>
          </a:p>
          <a:p>
            <a:r>
              <a:rPr lang="en-US" dirty="0"/>
              <a:t>do...while loop statement</a:t>
            </a:r>
          </a:p>
          <a:p>
            <a:r>
              <a:rPr lang="en-US" dirty="0"/>
              <a:t>for loop statement</a:t>
            </a:r>
          </a:p>
          <a:p>
            <a:r>
              <a:rPr lang="en-US" dirty="0"/>
              <a:t>switch statement</a:t>
            </a:r>
          </a:p>
          <a:p>
            <a:r>
              <a:rPr lang="en-US" dirty="0"/>
              <a:t>continue and break</a:t>
            </a:r>
          </a:p>
        </p:txBody>
      </p:sp>
    </p:spTree>
    <p:extLst>
      <p:ext uri="{BB962C8B-B14F-4D97-AF65-F5344CB8AC3E}">
        <p14:creationId xmlns:p14="http://schemas.microsoft.com/office/powerpoint/2010/main" val="106340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1FD6A-1701-0249-876D-0D46B3A9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EC77E-1F97-1F4C-9F5B-EA38338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Repetition Statement Example</a:t>
            </a:r>
          </a:p>
        </p:txBody>
      </p:sp>
      <p:pic>
        <p:nvPicPr>
          <p:cNvPr id="5" name="Picture 1" descr="cpphtp7LOV_04slides_Page_09.png">
            <a:extLst>
              <a:ext uri="{FF2B5EF4-FFF2-40B4-BE49-F238E27FC236}">
                <a16:creationId xmlns:a16="http://schemas.microsoft.com/office/drawing/2014/main" id="{E6B8E0A6-B546-F947-9BFC-7DDB7721377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684" b="34447"/>
          <a:stretch/>
        </p:blipFill>
        <p:spPr bwMode="auto">
          <a:xfrm>
            <a:off x="17370" y="1229249"/>
            <a:ext cx="8813800" cy="436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46A6D-78B6-B24D-A501-B69B9650A9CA}"/>
              </a:ext>
            </a:extLst>
          </p:cNvPr>
          <p:cNvSpPr/>
          <p:nvPr/>
        </p:nvSpPr>
        <p:spPr>
          <a:xfrm>
            <a:off x="1102407" y="1828800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0CD58-94D4-324F-A81B-981BBB86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78885-7212-4D46-9D4D-E0EA9418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Repetition Statement</a:t>
            </a:r>
          </a:p>
        </p:txBody>
      </p:sp>
      <p:pic>
        <p:nvPicPr>
          <p:cNvPr id="5" name="Picture 1" descr="cpphtp7LOV_04slides_Page_10.png">
            <a:extLst>
              <a:ext uri="{FF2B5EF4-FFF2-40B4-BE49-F238E27FC236}">
                <a16:creationId xmlns:a16="http://schemas.microsoft.com/office/drawing/2014/main" id="{DB1FD016-CCF4-F34A-A841-32F02EADB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" r="23621" b="53807"/>
          <a:stretch>
            <a:fillRect/>
          </a:stretch>
        </p:blipFill>
        <p:spPr bwMode="auto">
          <a:xfrm>
            <a:off x="309562" y="1646183"/>
            <a:ext cx="8377238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8A254-77C9-A143-ADA1-3207CE4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507473-9ACB-914F-AA90-036465AB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do…while Repetition Statement</a:t>
            </a:r>
            <a:endParaRPr lang="en-US" dirty="0"/>
          </a:p>
        </p:txBody>
      </p:sp>
      <p:pic>
        <p:nvPicPr>
          <p:cNvPr id="5" name="Picture 1" descr="cpphtp7LOV_04slides_Page_30.png">
            <a:extLst>
              <a:ext uri="{FF2B5EF4-FFF2-40B4-BE49-F238E27FC236}">
                <a16:creationId xmlns:a16="http://schemas.microsoft.com/office/drawing/2014/main" id="{8CFACA81-2160-E343-BCC1-9A118EFF6DE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4967"/>
          <a:stretch/>
        </p:blipFill>
        <p:spPr bwMode="auto">
          <a:xfrm>
            <a:off x="30777" y="1524804"/>
            <a:ext cx="8813800" cy="456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8F722F-A9D5-0040-8C26-06718799DCDF}"/>
              </a:ext>
            </a:extLst>
          </p:cNvPr>
          <p:cNvSpPr/>
          <p:nvPr/>
        </p:nvSpPr>
        <p:spPr>
          <a:xfrm>
            <a:off x="1068224" y="1657884"/>
            <a:ext cx="2709017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0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A4F26-445D-B542-9F86-87CEE1DC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7CA3-3486-5B48-BAC0-EC44000C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839E0-54E2-0A4F-8830-22A6C5FC3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0000FF"/>
                </a:solidFill>
                <a:latin typeface="LucidaSansTypewriter" pitchFamily="49" charset="0"/>
              </a:rPr>
              <a:t>switch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 multiple-selection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performs many different actions based on the possible values of a variable or expression.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Each action is associated with the value of a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constant integral expression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i.e., any combination of character and integer constants that evaluates to a constant integer value.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0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pic>
        <p:nvPicPr>
          <p:cNvPr id="5" name="Picture 1" descr="cpphtp7LOV_04slides_Page_45.png">
            <a:extLst>
              <a:ext uri="{FF2B5EF4-FFF2-40B4-BE49-F238E27FC236}">
                <a16:creationId xmlns:a16="http://schemas.microsoft.com/office/drawing/2014/main" id="{4905983F-7DA7-0A4B-A5B8-5F8DC265763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r="23621" b="11665"/>
          <a:stretch/>
        </p:blipFill>
        <p:spPr bwMode="auto">
          <a:xfrm>
            <a:off x="1115616" y="1124744"/>
            <a:ext cx="6582692" cy="487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41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pic>
        <p:nvPicPr>
          <p:cNvPr id="6" name="Picture 1" descr="cpphtp7LOV_04slides_Page_32.png">
            <a:extLst>
              <a:ext uri="{FF2B5EF4-FFF2-40B4-BE49-F238E27FC236}">
                <a16:creationId xmlns:a16="http://schemas.microsoft.com/office/drawing/2014/main" id="{870811FB-23BB-8245-9295-6DFEC31D003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34289"/>
          <a:stretch/>
        </p:blipFill>
        <p:spPr bwMode="auto">
          <a:xfrm>
            <a:off x="0" y="1124744"/>
            <a:ext cx="8813800" cy="43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7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E90AE-6DC3-A147-9373-966F373B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A588-8DDA-5341-98F1-A4FCB6C4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switch Multiple-Selection Statement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6851-8545-CE44-868F-0CE8E2E145D1}"/>
              </a:ext>
            </a:extLst>
          </p:cNvPr>
          <p:cNvSpPr/>
          <p:nvPr/>
        </p:nvSpPr>
        <p:spPr>
          <a:xfrm>
            <a:off x="1051132" y="1709159"/>
            <a:ext cx="2777384" cy="230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pphtp7LOV_04slides_Page_33.png">
            <a:extLst>
              <a:ext uri="{FF2B5EF4-FFF2-40B4-BE49-F238E27FC236}">
                <a16:creationId xmlns:a16="http://schemas.microsoft.com/office/drawing/2014/main" id="{4B9F54B2-F76E-4749-96E9-D411DBA09E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1694"/>
          <a:stretch/>
        </p:blipFill>
        <p:spPr bwMode="auto">
          <a:xfrm>
            <a:off x="179512" y="1124744"/>
            <a:ext cx="8161985" cy="483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52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973</Words>
  <Application>Microsoft Macintosh PowerPoint</Application>
  <PresentationFormat>On-screen Show (4:3)</PresentationFormat>
  <Paragraphs>125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7: Control Statements – Part IV</vt:lpstr>
      <vt:lpstr>Announcement</vt:lpstr>
      <vt:lpstr>for Repetition Statement Example</vt:lpstr>
      <vt:lpstr>for Repetition Statement</vt:lpstr>
      <vt:lpstr>do…while Repetition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switch Multiple-Selection Statement</vt:lpstr>
      <vt:lpstr>ASCII Code</vt:lpstr>
      <vt:lpstr>ASCII Table</vt:lpstr>
      <vt:lpstr>ASCII Code</vt:lpstr>
      <vt:lpstr>break and continue statements</vt:lpstr>
      <vt:lpstr>break and continue statements</vt:lpstr>
      <vt:lpstr>break and continue statements</vt:lpstr>
      <vt:lpstr>break and continue statements</vt:lpstr>
      <vt:lpstr>Usage in Infinite Loop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387</cp:revision>
  <dcterms:created xsi:type="dcterms:W3CDTF">2020-01-09T06:22:26Z</dcterms:created>
  <dcterms:modified xsi:type="dcterms:W3CDTF">2020-09-16T04:02:09Z</dcterms:modified>
</cp:coreProperties>
</file>